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1" r:id="rId3"/>
    <p:sldId id="329" r:id="rId4"/>
    <p:sldId id="334" r:id="rId5"/>
    <p:sldId id="332" r:id="rId6"/>
    <p:sldId id="335" r:id="rId7"/>
    <p:sldId id="333" r:id="rId8"/>
    <p:sldId id="336" r:id="rId9"/>
    <p:sldId id="337" r:id="rId10"/>
    <p:sldId id="339" r:id="rId11"/>
    <p:sldId id="340" r:id="rId12"/>
    <p:sldId id="327" r:id="rId13"/>
    <p:sldId id="323" r:id="rId14"/>
    <p:sldId id="341" r:id="rId15"/>
    <p:sldId id="328" r:id="rId16"/>
    <p:sldId id="32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8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9D7F9-0FB3-4D97-BFF4-C4D36CEFFD59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60D8C-D3F3-48DF-BA42-FE0F2FC358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39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2DA63-970B-481F-92FC-441C53F6C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18F30F4-8170-464C-B75D-F26B11A7F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C0AD4E-0A2F-49DA-A162-92B12D3B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3C543F-944D-49B8-B9DE-98E6604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89101F-A363-4650-AECA-B776FD6F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8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1006C5-9315-4846-9FAE-1EC14D17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CF224D-2DF2-49AA-8C28-61A436812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1974F76-E893-4973-8A7C-5C78C382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AE9B71-B16D-4515-A1E7-EE4539E2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020035-3CDB-4D4C-AA85-CF0DEE56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3939AA1-45D3-4F66-988C-4B04DCB0B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8257919-5A12-4589-98F8-B442DD9ED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3742E5-67A4-4A31-AB12-F402766A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487BE2-ED8F-4337-A8E4-0F0D6E41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B29566-C1CE-44F2-ADE1-D4F6833B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1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6D3DD0-9BE5-4FB7-B173-8082CDE7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E84416-D8F2-4CED-80CF-55E310FBA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D2E9AF-5D28-485D-ACEA-E220AC5E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1A1DCF-0333-46D7-B26D-B303CF81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0398BF-1686-4B02-8F4D-AC0C2924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83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597A04-88B4-464E-85EC-F0468ACE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ED4786-D98D-40CB-9720-E13E2517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CA13A0-77C4-4284-AB9F-53DCF09D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408C94-C45D-49B8-9F2F-34F0EF16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F2E921-B25C-4233-8D45-94EA6A44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0AC82C-8495-4D0C-BDBA-19AEE2C83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F3DD30-59A9-4B33-8FE2-AF7B4052A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860C8D-B08E-45CD-A2A1-FC0C810AA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B4FE5A-AE69-4600-AD1E-3A0DCAAB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AA3142-F9A1-492D-B5F3-DFA3B79B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17C2C1-BF3A-454D-832D-55370924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74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419862-AA5B-4808-9C98-177454F2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60C028-254C-4CE6-B251-22DD06A25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3B1897D-CC19-493F-BF1A-014A8079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B39007-E94F-410A-B950-FE36FB995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FCA23DC-89F8-47C8-88F4-1A1F18641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D7E2AB-35F4-4382-84F4-8FEDC9C1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9E0739-C46F-4CE0-BB90-B2406C73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84CD9AB-9204-4A7B-B031-BB52E923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3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785C10-5F29-436E-A7F2-90FEFCD5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0326132-AFE1-45B2-92BA-4C09B613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C0641F-A702-42BC-8D52-92F60ABC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D6F18D-3E4A-43CD-8299-45A5E0F7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8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4B3115-6D7D-41A6-B588-D58226EE8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DBA778-9318-42BD-870C-175814E8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A5EF9E-DC82-488C-A102-F4B10FB5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6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F10AEA-86C6-4DF7-BF97-6DD4F857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D07FA0-ACF6-4448-9E45-BCA06D82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7AB117-E74B-41D9-9023-C40410CCC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A614FF-0075-4DD9-BA64-C119201B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46CC16A-492F-407F-A0B5-00969349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D9048C-CE11-4805-B1A5-46DBB375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18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3B3FD-9B84-4D6C-815C-E1479FCC9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DE8E44F-C0D2-4AFD-82A9-FE69AB6D3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130F12-80AA-4757-9423-8364B4507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5E445D-34E1-4358-9932-51033DDE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E8AF6A-E0C9-4A32-A559-E31B5900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9A3CAA-A6CC-4596-8B4B-DAAB1CA9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7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43BBF6-8E4E-4B1F-8C6A-DDCE06D5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3A0604-2978-4C09-A5FA-7F73D582F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260AFB-F851-4A21-BBB4-88B268737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EFB0-346E-4A81-B63E-9318C9CF10E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4316E9-2424-40FD-B6D0-21E6C1EEE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8792F6-C18E-476B-81A2-7A6480195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E8EF-FDF5-419D-827F-5C8379366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1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k.com/my__smozhe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ider_ddt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B87C619C-EBAB-488E-96B9-153AA4C9B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30DA1C1-36FD-41D8-9826-EE797BF39B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B26F9B-55BF-4016-B82C-CFCDD5B59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09925"/>
            <a:ext cx="7453310" cy="16670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тренинг</a:t>
            </a:r>
            <a:br>
              <a:rPr lang="ru-RU" sz="4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БЕЗОПАСНОСТИ</a:t>
            </a:r>
            <a:r>
              <a:rPr lang="en-US" sz="4000" b="1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83C8542-9070-4286-A340-B8000F463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863" y="283231"/>
            <a:ext cx="6996680" cy="209069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ru-RU" sz="3800" b="1" cap="all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конкурс инновационных форм организации дополнительного образования детей 2021</a:t>
            </a:r>
          </a:p>
          <a:p>
            <a:endParaRPr lang="ru-RU" sz="1600" b="1" cap="all" dirty="0">
              <a:solidFill>
                <a:srgbClr val="045A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800" b="1" cap="all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«Мобильные формы образовательной деятельности»</a:t>
            </a:r>
          </a:p>
          <a:p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xmlns="" id="{35BC54F7-1315-4D6C-9420-A5BF0CDDB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B43064-2381-4634-9CB5-C91E91536E3B}"/>
              </a:ext>
            </a:extLst>
          </p:cNvPr>
          <p:cNvSpPr txBox="1"/>
          <p:nvPr/>
        </p:nvSpPr>
        <p:spPr>
          <a:xfrm>
            <a:off x="233769" y="4798248"/>
            <a:ext cx="69857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cap="all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Паршина Наталья Витальевна,</a:t>
            </a:r>
          </a:p>
          <a:p>
            <a:pPr algn="ctr">
              <a:spcAft>
                <a:spcPts val="600"/>
              </a:spcAft>
            </a:pPr>
            <a:r>
              <a:rPr lang="ru-RU" sz="2000" b="1" cap="all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 дополнительного образования </a:t>
            </a:r>
          </a:p>
          <a:p>
            <a:pPr algn="ctr">
              <a:spcAft>
                <a:spcPts val="600"/>
              </a:spcAft>
            </a:pPr>
            <a:r>
              <a:rPr lang="ru-RU" sz="2000" b="1" cap="all" dirty="0">
                <a:solidFill>
                  <a:srgbClr val="045A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квалификационной категории , руководитель Клуба социальной деятельности подростков «Лидер»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2DD247-6F6A-4A5C-BF24-59E2CD69A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81" y="456967"/>
            <a:ext cx="2880000" cy="28416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93CD0D-58F9-4419-A099-5FAA4994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959" y="3390688"/>
            <a:ext cx="3010345" cy="30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rgbClr val="245D90"/>
              </a:solidFill>
            </a:endParaRP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Результаты и показатели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B31CAD-2B72-4D93-932B-23314BE9F5C0}"/>
              </a:ext>
            </a:extLst>
          </p:cNvPr>
          <p:cNvSpPr txBox="1"/>
          <p:nvPr/>
        </p:nvSpPr>
        <p:spPr>
          <a:xfrm>
            <a:off x="731521" y="819098"/>
            <a:ext cx="968375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Количественные показатели:</a:t>
            </a:r>
          </a:p>
          <a:p>
            <a:pPr marL="360363" indent="-360363" algn="just">
              <a:tabLst>
                <a:tab pos="360363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1.	100 % учащихся КСДП «Лидер» получили знания и практический опыт, повышающий их компетентность по сохранению психоэмоционального благополучия и профилактике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антивитального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рискованного поведения несовершеннолетних.</a:t>
            </a:r>
          </a:p>
          <a:p>
            <a:pPr marL="457200" indent="-457200" algn="just">
              <a:buAutoNum type="arabicPeriod" startAt="2"/>
              <a:tabLst>
                <a:tab pos="360363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80 % учащихся КСДП «Лидер» приняли участие в организации и проведении социальных тренингов «Мы – за жизнь!» в оздоровительных лагерях – структурных подразделениях МАУДО «РГДДТ».</a:t>
            </a:r>
          </a:p>
          <a:p>
            <a:pPr marL="457200" indent="-457200" algn="just">
              <a:buAutoNum type="arabicPeriod" startAt="2"/>
              <a:tabLst>
                <a:tab pos="360363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100 % учащихся КСДП «Лидер» получили знания и практический опыт, повышающий их компетентность по сохранению здоровья при использовании гаджетов. </a:t>
            </a:r>
          </a:p>
          <a:p>
            <a:pPr marL="457200" indent="-457200" algn="just">
              <a:buAutoNum type="arabicPeriod" startAt="2"/>
              <a:tabLst>
                <a:tab pos="360363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90 % учащихся КСДП «Лидер» приняли участие в организации и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</a:rPr>
              <a:t>проведении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интеллектуально-познавательной игры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«Азбука гаджет-безопасности» в объединениях МАУДО «РГДДТ».</a:t>
            </a:r>
          </a:p>
        </p:txBody>
      </p:sp>
    </p:spTree>
    <p:extLst>
      <p:ext uri="{BB962C8B-B14F-4D97-AF65-F5344CB8AC3E}">
        <p14:creationId xmlns:p14="http://schemas.microsoft.com/office/powerpoint/2010/main" val="366791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rgbClr val="245D90"/>
              </a:solidFill>
            </a:endParaRP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Результаты и показатели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B31CAD-2B72-4D93-932B-23314BE9F5C0}"/>
              </a:ext>
            </a:extLst>
          </p:cNvPr>
          <p:cNvSpPr txBox="1"/>
          <p:nvPr/>
        </p:nvSpPr>
        <p:spPr>
          <a:xfrm>
            <a:off x="731521" y="819098"/>
            <a:ext cx="968375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Качественные показатели:</a:t>
            </a:r>
          </a:p>
          <a:p>
            <a:pPr marL="630238" indent="-630238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Подростки-участники смен оздоровительных лагерей с помощью участия в социальном тренинге «Мы – за жизнь!» получили знания по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антивитальному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поведению.</a:t>
            </a:r>
          </a:p>
          <a:p>
            <a:pPr marL="539750" indent="-539750" algn="just">
              <a:buAutoNum type="arabicPeriod" startAt="2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Учащиеся КСДП «Лидер» распространили актуальные знания по сохранению психоэмоционального благополучия среди участников смен оздоровительных лагерей, используя принцип «равный-равному».</a:t>
            </a:r>
          </a:p>
          <a:p>
            <a:pPr marL="457200" indent="-457200" algn="just">
              <a:buAutoNum type="arabicPeriod" startAt="2"/>
              <a:tabLst>
                <a:tab pos="360363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Подростки-участники интерактивной игры «Азбука гаджет-безопасности» получили знания по правилами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здоровьесберегающего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использования гаджетов.</a:t>
            </a:r>
          </a:p>
          <a:p>
            <a:pPr marL="457200" indent="-457200" algn="just">
              <a:buAutoNum type="arabicPeriod" startAt="2"/>
              <a:tabLst>
                <a:tab pos="360363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Социальный тренинг в игровом формате позволил узнать подросткам о проблемах со здоровьем, которые могут возникнуть при необдуманном и не контролируемом использовании гаджетов, и получить возможность использования современных гаджетов без вреда здоровью при соблюдении ряда советов и рекомендаций.</a:t>
            </a:r>
          </a:p>
          <a:p>
            <a:pPr marL="457200" indent="-457200" algn="just">
              <a:buAutoNum type="arabicPeriod" startAt="2"/>
              <a:tabLst>
                <a:tab pos="360363" algn="l"/>
              </a:tabLst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just">
              <a:buAutoNum type="arabicPeriod" startAt="2"/>
              <a:tabLst>
                <a:tab pos="360363" algn="l"/>
              </a:tabLst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64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6416F2A-FE54-47A7-99F8-F27B3F33D912}"/>
              </a:ext>
            </a:extLst>
          </p:cNvPr>
          <p:cNvSpPr/>
          <p:nvPr/>
        </p:nvSpPr>
        <p:spPr>
          <a:xfrm>
            <a:off x="1310140" y="1258218"/>
            <a:ext cx="3086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45D9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https://vk.com/my__smozhem</a:t>
            </a:r>
            <a:endParaRPr lang="ru-RU" dirty="0">
              <a:solidFill>
                <a:srgbClr val="245D90"/>
              </a:solidFill>
            </a:endParaRPr>
          </a:p>
          <a:p>
            <a:pPr algn="ctr"/>
            <a:endParaRPr lang="ru-RU" dirty="0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5ECCCDF8-832D-4F17-AC1F-29CF7C033178}"/>
              </a:ext>
            </a:extLst>
          </p:cNvPr>
          <p:cNvGrpSpPr/>
          <p:nvPr/>
        </p:nvGrpSpPr>
        <p:grpSpPr>
          <a:xfrm>
            <a:off x="70578" y="50406"/>
            <a:ext cx="12014392" cy="6825501"/>
            <a:chOff x="172812" y="-682"/>
            <a:chExt cx="12014392" cy="68255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8E7D1D1-8665-4FDC-B69B-A3C06592F71B}"/>
                </a:ext>
              </a:extLst>
            </p:cNvPr>
            <p:cNvSpPr txBox="1"/>
            <p:nvPr/>
          </p:nvSpPr>
          <p:spPr>
            <a:xfrm>
              <a:off x="172812" y="-682"/>
              <a:ext cx="5320049" cy="267765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245D90"/>
                  </a:solidFill>
                </a:rPr>
                <a:t>Онлайн-направление</a:t>
              </a:r>
              <a:endParaRPr lang="en-US" sz="2400" b="1" i="1" dirty="0">
                <a:solidFill>
                  <a:srgbClr val="245D90"/>
                </a:solidFill>
              </a:endParaRPr>
            </a:p>
            <a:p>
              <a:pPr algn="ctr"/>
              <a:r>
                <a:rPr lang="ru-RU" sz="2400" b="1" i="1" dirty="0">
                  <a:solidFill>
                    <a:srgbClr val="245D90"/>
                  </a:solidFill>
                </a:rPr>
                <a:t> в системе воспитания</a:t>
              </a:r>
              <a:br>
                <a:rPr lang="ru-RU" sz="2400" b="1" i="1" dirty="0">
                  <a:solidFill>
                    <a:srgbClr val="245D90"/>
                  </a:solidFill>
                </a:rPr>
              </a:br>
              <a:r>
                <a:rPr lang="ru-RU" sz="2400" b="1" i="1" dirty="0">
                  <a:solidFill>
                    <a:srgbClr val="245D90"/>
                  </a:solidFill>
                </a:rPr>
                <a:t>Клуба социальной деятельности подростков «Лидер»</a:t>
              </a:r>
            </a:p>
            <a:p>
              <a:pPr algn="ctr"/>
              <a:r>
                <a:rPr lang="ru-RU" sz="2400" b="1" i="1" dirty="0">
                  <a:solidFill>
                    <a:srgbClr val="245D90"/>
                  </a:solidFill>
                </a:rPr>
                <a:t>как результат социального тренинга </a:t>
              </a:r>
            </a:p>
            <a:p>
              <a:pPr algn="ctr"/>
              <a:r>
                <a:rPr lang="ru-RU" sz="2400" b="1" i="1" dirty="0">
                  <a:solidFill>
                    <a:srgbClr val="245D90"/>
                  </a:solidFill>
                </a:rPr>
                <a:t>«Территория безопасности»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73852EC6-1CD7-4070-B95A-5FD0F702A2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6188" r="29868" b="44369"/>
            <a:stretch/>
          </p:blipFill>
          <p:spPr>
            <a:xfrm>
              <a:off x="5844767" y="1037940"/>
              <a:ext cx="5857346" cy="3696091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xmlns="" id="{E38FFD56-A41F-4860-AB38-0D42601C8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06933" y="5562838"/>
              <a:ext cx="1280271" cy="126198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566A4C1-83B1-44CE-AB67-BB8EA9E79611}"/>
              </a:ext>
            </a:extLst>
          </p:cNvPr>
          <p:cNvSpPr txBox="1"/>
          <p:nvPr/>
        </p:nvSpPr>
        <p:spPr>
          <a:xfrm>
            <a:off x="70579" y="3412596"/>
            <a:ext cx="6123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«Книга мотивации»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https://vk.com/my__smozhem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8D50C23-407E-445A-BF59-7C057F94B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902" y="4454170"/>
            <a:ext cx="1740207" cy="17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6AA5AA3-4F8E-4C94-9B38-8665CC1486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110496"/>
            <a:ext cx="2438401" cy="31874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B8A8B5-3878-47A3-B8B1-E9F83BAB6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9A0612-4E67-449F-A7A0-1D7EFBE81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00360"/>
            <a:ext cx="12192000" cy="64211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AD69CCA-7336-4BDC-9F56-E34BB6D8C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6" y="785885"/>
            <a:ext cx="3707484" cy="54707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774D013-480F-4EB8-B2C2-9F0D6D690D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1" t="38135" r="1250" b="9675"/>
          <a:stretch/>
        </p:blipFill>
        <p:spPr>
          <a:xfrm>
            <a:off x="495300" y="661336"/>
            <a:ext cx="5600700" cy="28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9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B8A8B5-3878-47A3-B8B1-E9F83BAB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9A0612-4E67-449F-A7A0-1D7EFBE8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360"/>
            <a:ext cx="12192000" cy="642112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52A0EA6-4DF1-4F2F-A8C7-D3A550C91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96" y="0"/>
            <a:ext cx="9689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4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Всероссийского конкурса профессионального мастерства работников сферы дополнительного образования «Сердце отдаю детям». </a:t>
            </a:r>
          </a:p>
          <a:p>
            <a:pPr algn="ctr"/>
            <a:r>
              <a:rPr lang="ru-RU" dirty="0"/>
              <a:t>Педагог дополнительного образования муниципального автономного учреждения дополнительного образования «Рязанский городской Дворец детского творчества» Горшкова Галина Михайловна по итогам всех конкурсных испытаний заняла 2 место.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5C386A-B6AD-4F55-9E00-64AD3541F884}"/>
              </a:ext>
            </a:extLst>
          </p:cNvPr>
          <p:cNvSpPr txBox="1"/>
          <p:nvPr/>
        </p:nvSpPr>
        <p:spPr>
          <a:xfrm>
            <a:off x="344721" y="236809"/>
            <a:ext cx="10184462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НАШИ КОНТАКТЫ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710" y="5564901"/>
            <a:ext cx="1292464" cy="1292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7546" y="1054536"/>
            <a:ext cx="5969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КСДП «ЛИДЕР»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https://vk.com/lider_ddt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+7 (4912) 44-63-23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https://www.youtube.com/channel/UCVX3WpaznHjgjRynT3MJkjA?view_as=subscriber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Будем рады сотрудничеству!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03" y="794780"/>
            <a:ext cx="1740207" cy="1754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64" y="2500141"/>
            <a:ext cx="2087709" cy="1722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18" y="4116913"/>
            <a:ext cx="2336399" cy="1859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215" y="1545345"/>
            <a:ext cx="2515000" cy="252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7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B8A8B5-3878-47A3-B8B1-E9F83BAB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21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9A0612-4E67-449F-A7A0-1D7EFBE8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360"/>
            <a:ext cx="12192000" cy="6421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97DAF24-A49D-4405-9205-98DD93AB9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42112"/>
            <a:ext cx="5758248" cy="57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9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•	социально-значимая деятельность, </a:t>
            </a:r>
          </a:p>
          <a:p>
            <a:pPr algn="ctr"/>
            <a:r>
              <a:rPr lang="ru-RU" dirty="0"/>
              <a:t>•	а также учёт возрастных особенностей подростков</a:t>
            </a:r>
          </a:p>
          <a:p>
            <a:pPr algn="ctr"/>
            <a:r>
              <a:rPr lang="ru-RU" dirty="0"/>
              <a:t>•	и ведущей деятельности этого периода общения.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E7D1D1-8665-4FDC-B69B-A3C06592F71B}"/>
              </a:ext>
            </a:extLst>
          </p:cNvPr>
          <p:cNvSpPr txBox="1"/>
          <p:nvPr/>
        </p:nvSpPr>
        <p:spPr>
          <a:xfrm>
            <a:off x="267833" y="198947"/>
            <a:ext cx="4948608" cy="193899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Основа программы </a:t>
            </a: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Основа программы клуба социальной деятельности подростков </a:t>
            </a: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«Лидер»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81664" y="460310"/>
            <a:ext cx="57746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Ведущая деятельность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подросткового периода: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потребность в общении 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(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Д.Б.Эльконин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потребность в общественно-полезной, социально признаваемой, одобряемой деятельности  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(Д.И.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Фельдштейн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потребность в проектной деятельности</a:t>
            </a:r>
          </a:p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                                    (К. Н. Поливанова)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779" y="5631591"/>
            <a:ext cx="1168361" cy="1168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782" y="2287201"/>
            <a:ext cx="4588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социально-значимая деятельность;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учёт возрастных особенностей подростков;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учёт ведущей деятельности этого периода</a:t>
            </a:r>
          </a:p>
        </p:txBody>
      </p:sp>
    </p:spTree>
    <p:extLst>
      <p:ext uri="{BB962C8B-B14F-4D97-AF65-F5344CB8AC3E}">
        <p14:creationId xmlns:p14="http://schemas.microsoft.com/office/powerpoint/2010/main" val="141503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267833" y="324263"/>
            <a:ext cx="10250615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rgbClr val="245D90"/>
              </a:solidFill>
            </a:endParaRP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Практико-ориентированный подход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E0D3A4B-D799-43C7-BAB9-D8F73D77E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6573" y="735136"/>
            <a:ext cx="5539136" cy="60580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348334-3BFB-4ABC-9DD8-42EB6C746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434" y="1352346"/>
            <a:ext cx="3200400" cy="48101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6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rgbClr val="245D90"/>
              </a:solidFill>
            </a:endParaRP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Социальный тренинг «Территория безопасности»</a:t>
            </a:r>
            <a:endParaRPr lang="ru-RU" sz="800" b="1" i="1" dirty="0">
              <a:solidFill>
                <a:srgbClr val="245D9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581A2-E283-40DA-8F09-C54EA8DF46DE}"/>
              </a:ext>
            </a:extLst>
          </p:cNvPr>
          <p:cNvSpPr txBox="1"/>
          <p:nvPr/>
        </p:nvSpPr>
        <p:spPr>
          <a:xfrm>
            <a:off x="823104" y="1053421"/>
            <a:ext cx="973393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Предназначен: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для групповых занятий с подростками в возрасте 12-17 лет.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Может быть реализована на базе: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учреждений системы образования;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- оздоровительных лагерей.</a:t>
            </a:r>
          </a:p>
          <a:p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Ведущая педагогическая идея: </a:t>
            </a:r>
          </a:p>
          <a:p>
            <a:pPr marL="342900" lvl="0" indent="-342900" algn="just"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позитивных ценностей и мотивации у подростков </a:t>
            </a:r>
          </a:p>
          <a:p>
            <a:pPr lvl="0"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 сохранению и укреплению своего здоровья;</a:t>
            </a:r>
          </a:p>
          <a:p>
            <a:pPr lvl="0"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повышение уровня информированности по проблемам, связанным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 использованием гаджетов.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i="1" u="sng" dirty="0"/>
              <a:t>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1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rgbClr val="245D90"/>
              </a:solidFill>
            </a:endParaRP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Социальный тренинг «Территория безопасности»</a:t>
            </a:r>
            <a:endParaRPr lang="ru-RU" sz="800" b="1" i="1" dirty="0">
              <a:solidFill>
                <a:srgbClr val="245D9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581A2-E283-40DA-8F09-C54EA8DF46DE}"/>
              </a:ext>
            </a:extLst>
          </p:cNvPr>
          <p:cNvSpPr txBox="1"/>
          <p:nvPr/>
        </p:nvSpPr>
        <p:spPr>
          <a:xfrm>
            <a:off x="932680" y="1069238"/>
            <a:ext cx="9482591" cy="5889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Блок 1. «Мы – за жизнь»</a:t>
            </a:r>
          </a:p>
          <a:p>
            <a:pPr indent="449263" algn="just"/>
            <a:r>
              <a:rPr lang="ru-RU" i="1" u="sng" dirty="0"/>
              <a:t> </a:t>
            </a:r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профилактика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антивитального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рискованного поведения подростков, повышение их уровня информированности по психоэмоциональному благополучию.</a:t>
            </a:r>
          </a:p>
          <a:p>
            <a:pPr marL="450215" algn="just">
              <a:lnSpc>
                <a:spcPct val="115000"/>
              </a:lnSpc>
            </a:pPr>
            <a:endParaRPr lang="ru-RU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450215" algn="just">
              <a:lnSpc>
                <a:spcPct val="115000"/>
              </a:lnSpc>
            </a:pPr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создать условия для приобретения подростками знаний и практического опыта, повышающих их компетентность по сохранению психоэмоционального благополучия и профилактике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антивитального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 рискованного поведения несовершеннолетних;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привлечь учащихся КСДП «Лидер» к организации и проведению социальных тренингов «Мы – за жизнь» в объединениях МАУДО «РГДДТ» и оздоровительных лагерях.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1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 dirty="0">
              <a:solidFill>
                <a:srgbClr val="245D90"/>
              </a:solidFill>
            </a:endParaRPr>
          </a:p>
          <a:p>
            <a:pPr algn="ctr"/>
            <a:r>
              <a:rPr lang="ru-RU" sz="2400" b="1" i="1" dirty="0">
                <a:solidFill>
                  <a:srgbClr val="245D90"/>
                </a:solidFill>
              </a:rPr>
              <a:t>Социальный тренинг «Территория безопасности»</a:t>
            </a:r>
            <a:endParaRPr lang="ru-RU" sz="800" b="1" i="1" dirty="0">
              <a:solidFill>
                <a:srgbClr val="245D9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40AC6EB-8E08-4425-B534-EFD0CA4AB1B9}"/>
              </a:ext>
            </a:extLst>
          </p:cNvPr>
          <p:cNvSpPr txBox="1"/>
          <p:nvPr/>
        </p:nvSpPr>
        <p:spPr>
          <a:xfrm>
            <a:off x="633593" y="819098"/>
            <a:ext cx="99661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Блок 2. «Азбука гаджет-безопасности»</a:t>
            </a:r>
          </a:p>
          <a:p>
            <a:pPr algn="just"/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формирование позитивных ценностей и мотивации у подростков к сохранению и укреплению своего здоровья, повышение уровня информированности по проблемам, связанным с использованием гаджетов.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33BC54-A023-4965-8A2D-C061F707B7BD}"/>
              </a:ext>
            </a:extLst>
          </p:cNvPr>
          <p:cNvSpPr txBox="1"/>
          <p:nvPr/>
        </p:nvSpPr>
        <p:spPr>
          <a:xfrm>
            <a:off x="731521" y="2683039"/>
            <a:ext cx="98255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algn="just">
              <a:tabLst>
                <a:tab pos="539750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•	проверить уровень информированности подростков о безопасном использовании гаджетов; </a:t>
            </a:r>
          </a:p>
          <a:p>
            <a:pPr algn="just">
              <a:tabLst>
                <a:tab pos="539750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•	дать достоверную информацию о безопасном использовании гаджетов, учитывая уровень информированности; </a:t>
            </a:r>
          </a:p>
          <a:p>
            <a:pPr algn="just">
              <a:tabLst>
                <a:tab pos="539750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•	повысить компетентность подростков в вопросах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здоровьесберега-ющего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использования гаджетов</a:t>
            </a:r>
          </a:p>
          <a:p>
            <a:pPr algn="just">
              <a:tabLst>
                <a:tab pos="539750" algn="l"/>
              </a:tabLs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•	привлечь учащихся КСДП «Лидер» к организации и проведению интерактивной игры «Азбука гаджет-безопасности» в объединениях МАУДО «РГДДТ» и оздоровительных лагерях.</a:t>
            </a:r>
          </a:p>
        </p:txBody>
      </p:sp>
    </p:spTree>
    <p:extLst>
      <p:ext uri="{BB962C8B-B14F-4D97-AF65-F5344CB8AC3E}">
        <p14:creationId xmlns:p14="http://schemas.microsoft.com/office/powerpoint/2010/main" val="26390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>
              <a:solidFill>
                <a:srgbClr val="245D90"/>
              </a:solidFill>
            </a:endParaRPr>
          </a:p>
          <a:p>
            <a:pPr algn="ctr"/>
            <a:r>
              <a:rPr lang="ru-RU" sz="2400" b="1" i="1">
                <a:solidFill>
                  <a:srgbClr val="245D90"/>
                </a:solidFill>
              </a:rPr>
              <a:t>Социальный тренинг «Территория безопасности»</a:t>
            </a:r>
            <a:endParaRPr lang="ru-RU" sz="800" b="1" i="1" dirty="0">
              <a:solidFill>
                <a:srgbClr val="245D9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581A2-E283-40DA-8F09-C54EA8DF46DE}"/>
              </a:ext>
            </a:extLst>
          </p:cNvPr>
          <p:cNvSpPr txBox="1"/>
          <p:nvPr/>
        </p:nvSpPr>
        <p:spPr>
          <a:xfrm>
            <a:off x="478252" y="819098"/>
            <a:ext cx="9937020" cy="219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Обучение по принципу «равный - равному»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peereducation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) среди учащихся — это обучение, при котором сами подростки передают знания, формируют установки и способствуют выработке навыков среди равных себе по возрасту, социальному статусу, имеющих сходные интересы, или подверженным сходным рискам.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06389E7-F8F0-4A13-9648-76EF1606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15" y="3046272"/>
            <a:ext cx="4591720" cy="30599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4E2CFB-A8B0-424A-9197-5D076AF60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534" y="3010147"/>
            <a:ext cx="4560388" cy="30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5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>
              <a:solidFill>
                <a:srgbClr val="245D90"/>
              </a:solidFill>
            </a:endParaRPr>
          </a:p>
          <a:p>
            <a:pPr algn="ctr"/>
            <a:r>
              <a:rPr lang="ru-RU" sz="2400" b="1" i="1">
                <a:solidFill>
                  <a:srgbClr val="245D90"/>
                </a:solidFill>
              </a:rPr>
              <a:t>Социальный тренинг «Территория безопасности»</a:t>
            </a:r>
            <a:endParaRPr lang="ru-RU" sz="800" b="1" i="1" dirty="0">
              <a:solidFill>
                <a:srgbClr val="245D9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700ED5-58F6-4316-80AA-AF093FF0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64" y="1053421"/>
            <a:ext cx="9642430" cy="52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7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совместные занятия воспитанников первого и второго годов обучения по теме «Игра», система самоуправления и ЧТП – творческое дежурство-разминка перед началом занятия, КТД </a:t>
            </a:r>
            <a:endParaRPr lang="en-US" dirty="0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0E5EC5D-0CC1-437E-9A62-4C7548E62280}"/>
              </a:ext>
            </a:extLst>
          </p:cNvPr>
          <p:cNvSpPr txBox="1"/>
          <p:nvPr/>
        </p:nvSpPr>
        <p:spPr>
          <a:xfrm>
            <a:off x="365760" y="234323"/>
            <a:ext cx="1004951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b="1" i="1">
              <a:solidFill>
                <a:srgbClr val="245D90"/>
              </a:solidFill>
            </a:endParaRPr>
          </a:p>
          <a:p>
            <a:pPr algn="ctr"/>
            <a:r>
              <a:rPr lang="ru-RU" sz="2400" b="1" i="1">
                <a:solidFill>
                  <a:srgbClr val="245D90"/>
                </a:solidFill>
              </a:rPr>
              <a:t>Социальный тренинг «Территория безопасности»</a:t>
            </a:r>
            <a:endParaRPr lang="ru-RU" sz="800" b="1" i="1" dirty="0">
              <a:solidFill>
                <a:srgbClr val="245D9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534A0A-59C7-4425-98FE-EEA8BDC2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53" y="5580252"/>
            <a:ext cx="1170533" cy="11644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E2206C-749D-4020-8250-2DE646958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68"/>
          <a:stretch/>
        </p:blipFill>
        <p:spPr>
          <a:xfrm>
            <a:off x="923923" y="1083951"/>
            <a:ext cx="9505914" cy="48141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FBD1C2-DD0D-435F-A819-DFBE01A8BA97}"/>
              </a:ext>
            </a:extLst>
          </p:cNvPr>
          <p:cNvSpPr txBox="1"/>
          <p:nvPr/>
        </p:nvSpPr>
        <p:spPr>
          <a:xfrm>
            <a:off x="781706" y="6036803"/>
            <a:ext cx="96837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Ссылка на проведение игры учащимися КСДП «Лидер»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https://www.youtube.com/channel/UCVX3WpaznHjgjRynT3MJkjA?view_as=subscriber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241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667</Words>
  <Application>Microsoft Office PowerPoint</Application>
  <PresentationFormat>Широкоэкранный</PresentationFormat>
  <Paragraphs>120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Тема Office</vt:lpstr>
      <vt:lpstr>Социальный тренинг «ТЕРРИТОРИЯ БЕЗОПАСНОСТИ»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Клуб социальной деятельности подростков «ЛИДЕР» </dc:title>
  <dc:creator>Наталья</dc:creator>
  <cp:lastModifiedBy>Наталья Паршина</cp:lastModifiedBy>
  <cp:revision>74</cp:revision>
  <dcterms:created xsi:type="dcterms:W3CDTF">2021-08-26T18:55:51Z</dcterms:created>
  <dcterms:modified xsi:type="dcterms:W3CDTF">2022-04-25T11:54:46Z</dcterms:modified>
</cp:coreProperties>
</file>