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sldIdLst>
    <p:sldId id="359" r:id="rId3"/>
    <p:sldId id="256" r:id="rId4"/>
    <p:sldId id="358" r:id="rId5"/>
    <p:sldId id="36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3" r:id="rId36"/>
    <p:sldId id="288" r:id="rId37"/>
    <p:sldId id="321" r:id="rId38"/>
    <p:sldId id="356" r:id="rId39"/>
    <p:sldId id="357" r:id="rId40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00"/>
    <a:srgbClr val="860000"/>
    <a:srgbClr val="9CB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63" autoAdjust="0"/>
  </p:normalViewPr>
  <p:slideViewPr>
    <p:cSldViewPr snapToGrid="0">
      <p:cViewPr varScale="1">
        <p:scale>
          <a:sx n="85" d="100"/>
          <a:sy n="85" d="100"/>
        </p:scale>
        <p:origin x="30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C6893-430F-5840-8F9B-EADE5DCCB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DDB0E4-FA10-974A-A1E2-4FF524F39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6CE788-8CF4-824F-B8C2-A06AC1AA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64723F-9CA1-074E-B68B-52AD8FA0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0517C9-BD57-6E44-B3B2-A0A72731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2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72EE9-B8BD-D846-B39C-C57A89B1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C2A5B8-2543-8E40-8167-5964A6E3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2179B7-3F70-ED4A-BC94-B23A06E6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240AA7-7DA3-7744-8658-22AEBC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5F7713-E1F6-214F-8F0D-46561458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85C73C8-2493-5E40-B53A-01AF25655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06BFEB-6B28-B441-84B7-F8B376CFB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8BB5EF-C1A7-BC41-973C-7990D9BD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C69848-6D85-8C4F-8A4B-75D1C85A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C0323E-EFC1-4241-8374-CB64FC16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9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C6893-430F-5840-8F9B-EADE5DCCB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DDB0E4-FA10-974A-A1E2-4FF524F39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6CE788-8CF4-824F-B8C2-A06AC1AA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64723F-9CA1-074E-B68B-52AD8FA0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0517C9-BD57-6E44-B3B2-A0A72731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9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6E7E4-D48C-7D43-A934-115D1242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B6EF03-1970-FD44-8A55-C902AA5B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A2642C-69D9-3448-BB0B-A6AD2196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3FD7A3-7301-A645-8788-B0F72689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5994ED-79B0-464E-8B39-51856ED3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FD063-94D0-6440-8B28-309EE7F0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857700-7E05-BD43-B473-763ACBF9E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025164-B18F-C743-B0B8-AE30B906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DE0251-7758-134D-9EE7-457C0723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D81D-1E34-3C4A-8E05-E07635AE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31E09-BA47-EE4F-B103-9D4E2915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2B8D9-CAA3-0843-8CB7-BCAFEE20A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D53098-011D-3947-9513-B241E52D0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FF7A88-2A8A-8348-B919-65CC6701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0E4A9F-5B24-E048-BA78-C528DC9B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69BB4A-56A6-F74D-824B-F61AC5ED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904E4-91B8-CC49-9019-900B8F66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EA5C56-FA76-5443-9227-7C316F7CD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B664FD-0BD9-DA40-90D2-EA2E024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E01BCDA-DD94-BB4C-A9DF-CC096F18A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EBF931-AEBA-0744-88D1-E3D168894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106F8CC-38DD-4D47-9FD7-6E728108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22A8AE6-CA03-2C46-BC1B-C955062E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FCD502-C5A0-9D4F-A6BA-A26A116B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85253-C6BC-DE4B-A884-971738EE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F4F6B2-604F-AC42-892E-B371D4A9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70D095-4426-9B4A-BE92-443B8587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44DA50-4594-B64F-8C70-3ACBCB59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6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B221E9-C604-4E4D-972B-16F79464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8371E4-2E26-304B-BDF6-2537C970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E98D6A-04A8-244B-BEAB-CFE6FA53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45398-40D0-414C-8B71-3E214DB3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4CE9D5-B434-8542-8BC7-40939683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FAC8D2-CD30-D846-87AE-087691F78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0B17F1-68F6-504F-AF09-A03F01E7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357323-8D89-EF4B-B3F4-2C74143B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25BFB8-47E6-CF42-B087-E6DC51CD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5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6E7E4-D48C-7D43-A934-115D1242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B6EF03-1970-FD44-8A55-C902AA5B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A2642C-69D9-3448-BB0B-A6AD2196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3FD7A3-7301-A645-8788-B0F72689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5994ED-79B0-464E-8B39-51856ED3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88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996C4-DE74-3542-97FF-598215A8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826C6D-7F13-4347-B653-74372F862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8597AE-D049-EF4F-953D-70B017F6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DF486F-E39F-9B43-9473-BFCC769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E97464-15FB-1D4D-84B4-C1DAFA44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1C4FA4-8547-6E40-B7EB-3C93192A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39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72EE9-B8BD-D846-B39C-C57A89B1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C2A5B8-2543-8E40-8167-5964A6E3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2179B7-3F70-ED4A-BC94-B23A06E6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240AA7-7DA3-7744-8658-22AEBC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5F7713-E1F6-214F-8F0D-46561458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85C73C8-2493-5E40-B53A-01AF25655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06BFEB-6B28-B441-84B7-F8B376CFB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8BB5EF-C1A7-BC41-973C-7990D9BD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C69848-6D85-8C4F-8A4B-75D1C85A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C0323E-EFC1-4241-8374-CB64FC16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5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FD063-94D0-6440-8B28-309EE7F0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857700-7E05-BD43-B473-763ACBF9E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025164-B18F-C743-B0B8-AE30B906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DE0251-7758-134D-9EE7-457C0723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D81D-1E34-3C4A-8E05-E07635AE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31E09-BA47-EE4F-B103-9D4E2915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2B8D9-CAA3-0843-8CB7-BCAFEE20A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D53098-011D-3947-9513-B241E52D0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FF7A88-2A8A-8348-B919-65CC6701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0E4A9F-5B24-E048-BA78-C528DC9B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69BB4A-56A6-F74D-824B-F61AC5ED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5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904E4-91B8-CC49-9019-900B8F66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EA5C56-FA76-5443-9227-7C316F7CD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B664FD-0BD9-DA40-90D2-EA2E024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E01BCDA-DD94-BB4C-A9DF-CC096F18A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EBF931-AEBA-0744-88D1-E3D168894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106F8CC-38DD-4D47-9FD7-6E728108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22A8AE6-CA03-2C46-BC1B-C955062E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FCD502-C5A0-9D4F-A6BA-A26A116B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85253-C6BC-DE4B-A884-971738EE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F4F6B2-604F-AC42-892E-B371D4A9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70D095-4426-9B4A-BE92-443B8587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44DA50-4594-B64F-8C70-3ACBCB59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7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B221E9-C604-4E4D-972B-16F79464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8371E4-2E26-304B-BDF6-2537C970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E98D6A-04A8-244B-BEAB-CFE6FA53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45398-40D0-414C-8B71-3E214DB3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4CE9D5-B434-8542-8BC7-40939683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FAC8D2-CD30-D846-87AE-087691F78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0B17F1-68F6-504F-AF09-A03F01E7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357323-8D89-EF4B-B3F4-2C74143B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25BFB8-47E6-CF42-B087-E6DC51CD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5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996C4-DE74-3542-97FF-598215A8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826C6D-7F13-4347-B653-74372F862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8597AE-D049-EF4F-953D-70B017F6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DF486F-E39F-9B43-9473-BFCC769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E97464-15FB-1D4D-84B4-C1DAFA44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1C4FA4-8547-6E40-B7EB-3C93192A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4E287-962C-8948-BE3E-F56A8E6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36FE6-86EB-9446-A81F-F08297F1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51EA54-3E83-3545-AF08-A67DAD0EF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B222-8536-7846-9B54-4A71462F94A7}" type="datetimeFigureOut">
              <a:rPr lang="ru-RU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943CB7-DB99-314B-BA61-322D3FE7E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13047D-6445-564E-87AD-6AF53CA1C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A171-F58A-0C49-9AE2-F17E6493E04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4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4E287-962C-8948-BE3E-F56A8E6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36FE6-86EB-9446-A81F-F08297F1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51EA54-3E83-3545-AF08-A67DAD0EF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B222-8536-7846-9B54-4A71462F9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943CB7-DB99-314B-BA61-322D3FE7E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13047D-6445-564E-87AD-6AF53CA1C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A171-F58A-0C49-9AE2-F17E6493E0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064" y="402832"/>
            <a:ext cx="10515600" cy="1325563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182880"/>
            <a:ext cx="12192000" cy="6857999"/>
          </a:xfrm>
          <a:effectLst>
            <a:glow rad="127000">
              <a:srgbClr val="860000">
                <a:alpha val="58000"/>
              </a:srgbClr>
            </a:glow>
          </a:effectLst>
        </p:spPr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002060"/>
              </a:solidFill>
              <a:effectLst>
                <a:glow rad="2667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Викторина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glow rad="190500">
                  <a:srgbClr val="860000">
                    <a:alpha val="30000"/>
                  </a:srgbClr>
                </a:glo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«Надежда Николаевна Чумакова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: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 </a:t>
            </a:r>
            <a:endParaRPr lang="ru-RU" sz="6600" b="1" dirty="0" smtClean="0">
              <a:solidFill>
                <a:schemeClr val="accent1">
                  <a:lumMod val="75000"/>
                </a:schemeClr>
              </a:solidFill>
              <a:effectLst>
                <a:glow rad="190500">
                  <a:srgbClr val="860000">
                    <a:alpha val="30000"/>
                  </a:srgbClr>
                </a:glo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золотой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век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rgbClr val="8600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Рязани»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glow rad="190500">
                  <a:srgbClr val="860000">
                    <a:alpha val="30000"/>
                  </a:srgbClr>
                </a:glo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66">
            <a:off x="10426762" y="261268"/>
            <a:ext cx="1608691" cy="16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0" y="1338606"/>
            <a:ext cx="12191999" cy="168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году Надежда Чумакова стала председателем Рязанского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горисполкома?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Google Shape;33;p5">
            <a:hlinkClick r:id="rId2" action="ppaction://hlinksldjump"/>
          </p:cNvPr>
          <p:cNvSpPr txBox="1"/>
          <p:nvPr/>
        </p:nvSpPr>
        <p:spPr>
          <a:xfrm>
            <a:off x="5272911" y="3542672"/>
            <a:ext cx="16489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1970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34" name="Google Shape;34;p5">
            <a:hlinkClick r:id="rId3" action="ppaction://hlinksldjump"/>
          </p:cNvPr>
          <p:cNvSpPr txBox="1"/>
          <p:nvPr/>
        </p:nvSpPr>
        <p:spPr>
          <a:xfrm>
            <a:off x="5045957" y="5110477"/>
            <a:ext cx="21000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1963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35" name="Google Shape;35;p5">
            <a:hlinkClick r:id="rId2" action="ppaction://hlinksldjump"/>
          </p:cNvPr>
          <p:cNvSpPr txBox="1"/>
          <p:nvPr/>
        </p:nvSpPr>
        <p:spPr>
          <a:xfrm>
            <a:off x="5272911" y="4325243"/>
            <a:ext cx="16461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1940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497317" y="2033015"/>
            <a:ext cx="6580696" cy="290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1963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200562" y="2840594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85702" y="2055427"/>
            <a:ext cx="7620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1963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114" y="29756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0" y="1363935"/>
            <a:ext cx="12192000" cy="153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построили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Рязани за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её работы?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Google Shape;42;p7">
            <a:hlinkClick r:id="rId2" action="ppaction://hlinksldjump"/>
          </p:cNvPr>
          <p:cNvSpPr txBox="1"/>
          <p:nvPr/>
        </p:nvSpPr>
        <p:spPr>
          <a:xfrm>
            <a:off x="3738361" y="3237409"/>
            <a:ext cx="47152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Мост через Оку,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цирк, школы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, больницы  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43" name="Google Shape;43;p7">
            <a:hlinkClick r:id="rId3" action="ppaction://hlinksldjump"/>
          </p:cNvPr>
          <p:cNvSpPr txBox="1"/>
          <p:nvPr/>
        </p:nvSpPr>
        <p:spPr>
          <a:xfrm>
            <a:off x="3456991" y="4410559"/>
            <a:ext cx="52780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Ничего</a:t>
            </a:r>
            <a:endParaRPr lang="ru-RU"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6991" y="5152822"/>
            <a:ext cx="510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.  ТЦ «Круиз»</a:t>
            </a:r>
            <a:endParaRPr lang="ru-RU"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135706" y="1993675"/>
            <a:ext cx="8107837" cy="301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Мост через Оку, школы, больницы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822730" y="2857815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85702" y="2048906"/>
            <a:ext cx="76205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ru-RU" sz="4400" dirty="0" smtClean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Мост через Оку, </a:t>
            </a: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цирк, школы</a:t>
            </a: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больницы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4682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638123" y="3136950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19639" y="866736"/>
            <a:ext cx="11152702" cy="242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 каком году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построен Центральный спортивный комплекс?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Google Shape;50;p9">
            <a:hlinkClick r:id="rId2" action="ppaction://hlinksldjump"/>
          </p:cNvPr>
          <p:cNvSpPr txBox="1"/>
          <p:nvPr/>
        </p:nvSpPr>
        <p:spPr>
          <a:xfrm>
            <a:off x="5184063" y="3651515"/>
            <a:ext cx="182385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1963 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51" name="Google Shape;51;p9">
            <a:hlinkClick r:id="rId3" action="ppaction://hlinksldjump"/>
          </p:cNvPr>
          <p:cNvSpPr txBox="1"/>
          <p:nvPr/>
        </p:nvSpPr>
        <p:spPr>
          <a:xfrm>
            <a:off x="4951125" y="4530263"/>
            <a:ext cx="2289733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1980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52" name="Google Shape;52;p9">
            <a:hlinkClick r:id="rId2" action="ppaction://hlinksldjump"/>
          </p:cNvPr>
          <p:cNvSpPr txBox="1"/>
          <p:nvPr/>
        </p:nvSpPr>
        <p:spPr>
          <a:xfrm>
            <a:off x="5120057" y="5411131"/>
            <a:ext cx="1951867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1989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1186992" y="35695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04216" y="1838226"/>
            <a:ext cx="85501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1980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341963" y="3120272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1658120" y="1800904"/>
            <a:ext cx="88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1980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138" y="26829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1" y="1386393"/>
            <a:ext cx="1219199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 каком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был построен цирк?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Google Shape;59;p11">
            <a:hlinkClick r:id="rId2" action="ppaction://hlinksldjump"/>
          </p:cNvPr>
          <p:cNvSpPr txBox="1"/>
          <p:nvPr/>
        </p:nvSpPr>
        <p:spPr>
          <a:xfrm>
            <a:off x="4670549" y="3247005"/>
            <a:ext cx="26313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1980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60" name="Google Shape;60;p11">
            <a:hlinkClick r:id="rId3" action="ppaction://hlinksldjump"/>
          </p:cNvPr>
          <p:cNvSpPr txBox="1"/>
          <p:nvPr/>
        </p:nvSpPr>
        <p:spPr>
          <a:xfrm>
            <a:off x="4588067" y="4305097"/>
            <a:ext cx="27963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1971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61" name="Google Shape;61;p11">
            <a:hlinkClick r:id="rId2" action="ppaction://hlinksldjump"/>
          </p:cNvPr>
          <p:cNvSpPr txBox="1"/>
          <p:nvPr/>
        </p:nvSpPr>
        <p:spPr>
          <a:xfrm>
            <a:off x="4697843" y="5363189"/>
            <a:ext cx="257676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1990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>
            <a:hlinkClick r:id="rId2" action="ppaction://hlinksldjump"/>
          </p:cNvPr>
          <p:cNvSpPr txBox="1"/>
          <p:nvPr/>
        </p:nvSpPr>
        <p:spPr>
          <a:xfrm>
            <a:off x="1180407" y="845929"/>
            <a:ext cx="9942021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Друзья!</a:t>
            </a:r>
            <a:endParaRPr lang="ru-RU"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Ребята из Клуба социальной деятельности подростков «Лидер» Дворца детского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творчества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подготовили викторину, посвящённую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100-летию со дня рождения</a:t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Надежды Николаевны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Чумаковой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. 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Предлагаем вам ответить на вопросы и проверить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свои </a:t>
            </a: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знания о  нашей знаменитой землячке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и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истории города Рязани.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УДАЧИ!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192" y="55907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0" y="1759637"/>
            <a:ext cx="1219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1971 году</a:t>
            </a:r>
            <a:endParaRPr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238269" y="3289501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85702" y="1734647"/>
            <a:ext cx="7620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1971 году.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237" y="41823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50230" y="153537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наградами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отмечен труд Надежды Николаевны </a:t>
            </a:r>
            <a:r>
              <a:rPr lang="ru-RU" b="1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Чумаковой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Google Shape;68;p13">
            <a:hlinkClick r:id="rId2" action="ppaction://hlinksldjump"/>
          </p:cNvPr>
          <p:cNvSpPr txBox="1"/>
          <p:nvPr/>
        </p:nvSpPr>
        <p:spPr>
          <a:xfrm>
            <a:off x="3214959" y="3327630"/>
            <a:ext cx="563798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Орденом «Мать-героиня» ,  </a:t>
            </a: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рденом Мужества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69" name="Google Shape;69;p13">
            <a:hlinkClick r:id="rId2" action="ppaction://hlinksldjump"/>
          </p:cNvPr>
          <p:cNvSpPr txBox="1"/>
          <p:nvPr/>
        </p:nvSpPr>
        <p:spPr>
          <a:xfrm>
            <a:off x="3246774" y="4317370"/>
            <a:ext cx="557435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Орденом Отечественной войны,  Орденом </a:t>
            </a: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Л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енина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70" name="Google Shape;70;p13">
            <a:hlinkClick r:id="rId3" action="ppaction://hlinksldjump"/>
          </p:cNvPr>
          <p:cNvSpPr txBox="1"/>
          <p:nvPr/>
        </p:nvSpPr>
        <p:spPr>
          <a:xfrm>
            <a:off x="3061771" y="5307110"/>
            <a:ext cx="589251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Орденами Трудового Красного Знамени, орденом «Знак Почёта»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205846" y="147768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885360" y="1775849"/>
            <a:ext cx="84778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Орденами </a:t>
            </a: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Трудового Красного Знамени, орденом «Знак Почёта»</a:t>
            </a:r>
          </a:p>
          <a:p>
            <a:pPr algn="ctr"/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788952" y="3007550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1021810" y="1825625"/>
            <a:ext cx="101483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Орденами Трудового Красного Знамени, орденом «Знак Почёта</a:t>
            </a: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»</a:t>
            </a: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22" y="42294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053661" y="166860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963887" y="1310326"/>
            <a:ext cx="10254006" cy="155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году Надежда Николаевна Чумакова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закончила трудовой путь?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Google Shape;77;p15">
            <a:hlinkClick r:id="rId2" action="ppaction://hlinksldjump"/>
          </p:cNvPr>
          <p:cNvSpPr txBox="1"/>
          <p:nvPr/>
        </p:nvSpPr>
        <p:spPr>
          <a:xfrm>
            <a:off x="4598170" y="3288181"/>
            <a:ext cx="3072106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1986 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78" name="Google Shape;78;p15">
            <a:hlinkClick r:id="rId3" action="ppaction://hlinksldjump"/>
          </p:cNvPr>
          <p:cNvSpPr txBox="1"/>
          <p:nvPr/>
        </p:nvSpPr>
        <p:spPr>
          <a:xfrm>
            <a:off x="4649554" y="4235053"/>
            <a:ext cx="2969339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1991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79" name="Google Shape;79;p15">
            <a:hlinkClick r:id="rId3" action="ppaction://hlinksldjump"/>
          </p:cNvPr>
          <p:cNvSpPr txBox="1"/>
          <p:nvPr/>
        </p:nvSpPr>
        <p:spPr>
          <a:xfrm>
            <a:off x="4233918" y="5181925"/>
            <a:ext cx="38006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1973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0" y="1948174"/>
            <a:ext cx="1219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1986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257122" y="3044857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1038"/>
            <a:ext cx="121920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</a:t>
            </a:r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1986 году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0" y="159649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скончалась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адежда Николаевна Чумакова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oogle Shape;86;p17">
            <a:hlinkClick r:id="rId2" action="ppaction://hlinksldjump"/>
          </p:cNvPr>
          <p:cNvSpPr txBox="1"/>
          <p:nvPr/>
        </p:nvSpPr>
        <p:spPr>
          <a:xfrm>
            <a:off x="4310328" y="3497293"/>
            <a:ext cx="3571343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4 мая 2006 года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87" name="Google Shape;87;p17">
            <a:hlinkClick r:id="rId3" action="ppaction://hlinksldjump"/>
          </p:cNvPr>
          <p:cNvSpPr txBox="1"/>
          <p:nvPr/>
        </p:nvSpPr>
        <p:spPr>
          <a:xfrm>
            <a:off x="4141186" y="4367956"/>
            <a:ext cx="3909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4 декабря 1990 года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88" name="Google Shape;88;p17">
            <a:hlinkClick r:id="rId3" action="ppaction://hlinksldjump"/>
          </p:cNvPr>
          <p:cNvSpPr txBox="1"/>
          <p:nvPr/>
        </p:nvSpPr>
        <p:spPr>
          <a:xfrm>
            <a:off x="3946071" y="5236499"/>
            <a:ext cx="4299856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19 июля 2013 года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0" y="1967027"/>
            <a:ext cx="1219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 мая 2006 года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275976" y="2988296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209B979-CBC0-4131-9A9E-8EC7E8AE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498326"/>
            <a:ext cx="6202837" cy="58685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i="1" dirty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С 1963 по 1986 годы поистине можно назвать «золотым временем» для рязанцев. </a:t>
            </a:r>
            <a:r>
              <a:rPr lang="ru-RU" sz="3000" i="1" dirty="0" smtClean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Надежда Николаевна Чумакова </a:t>
            </a:r>
            <a:r>
              <a:rPr lang="ru-RU" sz="3000" i="1" dirty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тогда занимала пост председателя Рязанского исполкома. В наши дни эта должность означает: мэр, чиновник, возглавляющий исполнительную и представительную власть. </a:t>
            </a:r>
            <a:br>
              <a:rPr lang="ru-RU" sz="3000" i="1" dirty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</a:br>
            <a:r>
              <a:rPr lang="ru-RU" sz="3000" i="1" dirty="0" smtClean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Рязанцы до </a:t>
            </a:r>
            <a:r>
              <a:rPr lang="ru-RU" sz="3000" i="1" dirty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сих пор считают </a:t>
            </a:r>
            <a:r>
              <a:rPr lang="ru-RU" sz="3000" i="1" dirty="0" smtClean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Надежду Николаевну </a:t>
            </a:r>
            <a:r>
              <a:rPr lang="ru-RU" sz="3000" i="1" dirty="0" smtClean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лучшим </a:t>
            </a:r>
            <a:r>
              <a:rPr lang="ru-RU" sz="3000" i="1" dirty="0">
                <a:solidFill>
                  <a:schemeClr val="bg1"/>
                </a:solidFill>
                <a:effectLst>
                  <a:glow rad="101600">
                    <a:srgbClr val="86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53000"/>
                    </a:prstClr>
                  </a:outerShdw>
                </a:effectLst>
              </a:rPr>
              <a:t>градоначальником на все времена. </a:t>
            </a:r>
          </a:p>
        </p:txBody>
      </p:sp>
      <p:pic>
        <p:nvPicPr>
          <p:cNvPr id="1026" name="Picture 2" descr="Надежда Чума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3" y="926265"/>
            <a:ext cx="4360184" cy="5012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85702" y="1980013"/>
            <a:ext cx="7620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</a:p>
          <a:p>
            <a:pPr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 мая 2006 года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544" y="48353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0" y="1053847"/>
            <a:ext cx="12192000" cy="233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каком году открыли </a:t>
            </a:r>
            <a:b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Надежде Николаевне </a:t>
            </a:r>
            <a:r>
              <a:rPr lang="ru-RU" b="1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Чумаковой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Google Shape;95;p19">
            <a:hlinkClick r:id="rId2" action="ppaction://hlinksldjump"/>
          </p:cNvPr>
          <p:cNvSpPr txBox="1"/>
          <p:nvPr/>
        </p:nvSpPr>
        <p:spPr>
          <a:xfrm>
            <a:off x="4490096" y="3787826"/>
            <a:ext cx="32118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1993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96" name="Google Shape;96;p19">
            <a:hlinkClick r:id="rId2" action="ppaction://hlinksldjump"/>
          </p:cNvPr>
          <p:cNvSpPr txBox="1"/>
          <p:nvPr/>
        </p:nvSpPr>
        <p:spPr>
          <a:xfrm>
            <a:off x="4447424" y="4553968"/>
            <a:ext cx="32971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2006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97" name="Google Shape;97;p19">
            <a:hlinkClick r:id="rId3" action="ppaction://hlinksldjump"/>
          </p:cNvPr>
          <p:cNvSpPr txBox="1"/>
          <p:nvPr/>
        </p:nvSpPr>
        <p:spPr>
          <a:xfrm>
            <a:off x="4142624" y="5320110"/>
            <a:ext cx="3906752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2014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0" y="1995307"/>
            <a:ext cx="1219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2014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-50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275975" y="3091991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00734" y="2008134"/>
            <a:ext cx="76205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</a:p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2014 году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873" y="44492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0" y="1290176"/>
            <a:ext cx="12192000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нарекли Надежду Чумакову рязанцы?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Google Shape;95;p19">
            <a:hlinkClick r:id="rId2" action="ppaction://hlinksldjump"/>
          </p:cNvPr>
          <p:cNvSpPr txBox="1"/>
          <p:nvPr/>
        </p:nvSpPr>
        <p:spPr>
          <a:xfrm>
            <a:off x="3954109" y="3611747"/>
            <a:ext cx="42837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«Царица Рязани» 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96" name="Google Shape;96;p19">
            <a:hlinkClick r:id="rId3" action="ppaction://hlinksldjump"/>
          </p:cNvPr>
          <p:cNvSpPr txBox="1"/>
          <p:nvPr/>
        </p:nvSpPr>
        <p:spPr>
          <a:xfrm>
            <a:off x="3363923" y="4426103"/>
            <a:ext cx="54641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«Хозяйка Рязани» 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97" name="Google Shape;97;p19">
            <a:hlinkClick r:id="rId2" action="ppaction://hlinksldjump"/>
          </p:cNvPr>
          <p:cNvSpPr txBox="1"/>
          <p:nvPr/>
        </p:nvSpPr>
        <p:spPr>
          <a:xfrm>
            <a:off x="3097369" y="5240459"/>
            <a:ext cx="59972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«Великая труженица»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4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0" y="1995307"/>
            <a:ext cx="1219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«Хозяйка Рязани».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284848" y="5511067"/>
            <a:ext cx="5622303" cy="769441"/>
          </a:xfrm>
          <a:prstGeom prst="rect">
            <a:avLst/>
          </a:prstGeom>
          <a:solidFill>
            <a:srgbClr val="480000"/>
          </a:solidFill>
          <a:ln w="28575">
            <a:solidFill>
              <a:srgbClr val="860000"/>
            </a:solidFill>
          </a:ln>
          <a:effectLst>
            <a:glow rad="101600">
              <a:srgbClr val="48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Узнать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1071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00734" y="2008134"/>
            <a:ext cx="7620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</a:p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«Хозяйка Рязани».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225" y="3069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3284848" y="5511067"/>
            <a:ext cx="5622303" cy="769441"/>
          </a:xfrm>
          <a:prstGeom prst="rect">
            <a:avLst/>
          </a:prstGeom>
          <a:solidFill>
            <a:srgbClr val="480000"/>
          </a:solidFill>
          <a:ln w="28575">
            <a:solidFill>
              <a:srgbClr val="860000"/>
            </a:solidFill>
          </a:ln>
          <a:effectLst>
            <a:glow rad="101600">
              <a:srgbClr val="48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Узнать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281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85700" y="153510"/>
            <a:ext cx="76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i="1" u="sng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Подсчитайте количество </a:t>
            </a:r>
            <a:r>
              <a:rPr lang="ru-RU" sz="3600" i="1" u="sng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своих </a:t>
            </a:r>
            <a:r>
              <a:rPr lang="ru-RU" sz="3600" i="1" u="sng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правильных ответов!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369" y="40209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029062-AACB-4566-B5D5-89CFDD65176A}"/>
              </a:ext>
            </a:extLst>
          </p:cNvPr>
          <p:cNvSpPr txBox="1"/>
          <p:nvPr/>
        </p:nvSpPr>
        <p:spPr>
          <a:xfrm>
            <a:off x="1148310" y="1658372"/>
            <a:ext cx="106890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 0 до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баллов – вы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впервые слышите о Надежде Николаевне </a:t>
            </a:r>
            <a:r>
              <a:rPr lang="ru-RU" sz="2800" dirty="0" err="1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Чумаковой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или мало знакомы с её деятельностью. Надеемся, сегодня вы узнали о ней много нового!</a:t>
            </a:r>
            <a:endParaRPr lang="ru-RU" sz="2800" dirty="0">
              <a:solidFill>
                <a:prstClr val="white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just"/>
            <a:endParaRPr lang="ru-RU" sz="2800" dirty="0">
              <a:solidFill>
                <a:prstClr val="white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</a:t>
            </a: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 7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баллов – </a:t>
            </a: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ы </a:t>
            </a: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знаете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общую информацию.</a:t>
            </a: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 7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баллов - вас </a:t>
            </a:r>
            <a:r>
              <a:rPr lang="ru-RU" sz="2800" dirty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можно назвать 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знатоком биографии «хозяйки Рязани»  и истории нашего города</a:t>
            </a:r>
            <a:r>
              <a:rPr lang="ru-RU" sz="2800" dirty="0" smtClean="0">
                <a:solidFill>
                  <a:prstClr val="white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 Поздравляем! </a:t>
            </a:r>
            <a:endParaRPr lang="ru-RU" sz="2800" dirty="0">
              <a:solidFill>
                <a:prstClr val="white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just"/>
            <a:r>
              <a:rPr lang="ru-RU" sz="32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ru-RU" sz="32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0" y="294669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u="sng" dirty="0">
                <a:solidFill>
                  <a:prstClr val="white"/>
                </a:solidFill>
                <a:effectLst>
                  <a:glow rad="139700">
                    <a:srgbClr val="86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Благодарим за участие!</a:t>
            </a:r>
            <a:endParaRPr lang="ru-RU" sz="5400" dirty="0">
              <a:solidFill>
                <a:prstClr val="white"/>
              </a:solidFill>
              <a:effectLst>
                <a:glow rad="139700">
                  <a:srgbClr val="86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369" y="40209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00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280416" y="1250271"/>
            <a:ext cx="11911584" cy="156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родилась Надежда Николаевна Чумакова?</a:t>
            </a:r>
            <a:endParaRPr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Google Shape;16;p1">
            <a:hlinkClick r:id="rId2" action="ppaction://hlinksldjump"/>
          </p:cNvPr>
          <p:cNvSpPr txBox="1"/>
          <p:nvPr/>
        </p:nvSpPr>
        <p:spPr>
          <a:xfrm>
            <a:off x="4768355" y="3281584"/>
            <a:ext cx="2655261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19 мая 1922г. </a:t>
            </a:r>
            <a:endParaRPr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Google Shape;17;p1">
            <a:hlinkClick r:id="rId3" action="ppaction://hlinksldjump"/>
          </p:cNvPr>
          <p:cNvSpPr txBox="1"/>
          <p:nvPr/>
        </p:nvSpPr>
        <p:spPr>
          <a:xfrm>
            <a:off x="4420562" y="4238872"/>
            <a:ext cx="33508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30 апреля 1923г</a:t>
            </a: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. 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18" name="Google Shape;18;p1">
            <a:hlinkClick r:id="rId2" action="ppaction://hlinksldjump"/>
          </p:cNvPr>
          <p:cNvSpPr txBox="1"/>
          <p:nvPr/>
        </p:nvSpPr>
        <p:spPr>
          <a:xfrm>
            <a:off x="4324012" y="5194040"/>
            <a:ext cx="35439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3. 12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сентября </a:t>
            </a: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1914г.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192" y="55907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9360" y="1898344"/>
            <a:ext cx="6418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</a:t>
            </a:r>
          </a:p>
          <a:p>
            <a:pPr algn="ctr"/>
            <a:endParaRPr lang="ru-RU" sz="44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30 апреля 1923 года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9209988" y="3016577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3011388" y="2008293"/>
            <a:ext cx="6169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</a:t>
            </a:r>
            <a:r>
              <a:rPr lang="ru-RU" sz="4400" u="sng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30 апреля 1923 </a:t>
            </a: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года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17" y="614310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1874" y="1532895"/>
            <a:ext cx="1191626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i="1" dirty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i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школе она училась?</a:t>
            </a:r>
            <a:endParaRPr b="1" i="1" dirty="0">
              <a:solidFill>
                <a:schemeClr val="bg1"/>
              </a:soli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Google Shape;24;p3">
            <a:hlinkClick r:id="rId2" action="ppaction://hlinksldjump"/>
          </p:cNvPr>
          <p:cNvSpPr txBox="1"/>
          <p:nvPr/>
        </p:nvSpPr>
        <p:spPr>
          <a:xfrm>
            <a:off x="4687902" y="3363100"/>
            <a:ext cx="2684211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1.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школе №16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5" name="Google Shape;25;p3">
            <a:hlinkClick r:id="rId3" action="ppaction://hlinksldjump"/>
          </p:cNvPr>
          <p:cNvSpPr txBox="1"/>
          <p:nvPr/>
        </p:nvSpPr>
        <p:spPr>
          <a:xfrm>
            <a:off x="4506612" y="4158665"/>
            <a:ext cx="37894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гимназии № 2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6" name="Google Shape;26;p3">
            <a:hlinkClick r:id="rId3" action="ppaction://hlinksldjump"/>
          </p:cNvPr>
          <p:cNvSpPr txBox="1"/>
          <p:nvPr/>
        </p:nvSpPr>
        <p:spPr>
          <a:xfrm>
            <a:off x="4506612" y="4952110"/>
            <a:ext cx="3037364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В школе №73</a:t>
            </a:r>
            <a:endParaRPr sz="2800" b="1" dirty="0">
              <a:solidFill>
                <a:schemeClr val="bg1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2212" y="59545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19346" y="204244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u="sng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Неправильно!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u="sng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школе №16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9209988" y="3016577"/>
            <a:ext cx="1932494" cy="1291472"/>
          </a:xfrm>
          <a:prstGeom prst="rightArrow">
            <a:avLst/>
          </a:prstGeom>
          <a:solidFill>
            <a:srgbClr val="C0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314A5-05F8-594D-B81D-8B4CB59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CE1B3-4160-0041-949E-11D17DFA6E51}"/>
              </a:ext>
            </a:extLst>
          </p:cNvPr>
          <p:cNvSpPr txBox="1"/>
          <p:nvPr/>
        </p:nvSpPr>
        <p:spPr>
          <a:xfrm>
            <a:off x="2285702" y="2017720"/>
            <a:ext cx="7620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u="sng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Правильно!</a:t>
            </a:r>
            <a:r>
              <a:rPr lang="ru-RU" sz="4400" dirty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ru-RU" sz="44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школе №16</a:t>
            </a:r>
            <a:endParaRPr lang="ru-RU" sz="44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30795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421306" y="3070122"/>
            <a:ext cx="1932494" cy="1291472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591</Words>
  <Application>Microsoft Office PowerPoint</Application>
  <PresentationFormat>Широкоэкранный</PresentationFormat>
  <Paragraphs>160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Monotype Corsiva</vt:lpstr>
      <vt:lpstr>Тема Office</vt:lpstr>
      <vt:lpstr>1_Тема Office</vt:lpstr>
      <vt:lpstr>     </vt:lpstr>
      <vt:lpstr>Презентация PowerPoint</vt:lpstr>
      <vt:lpstr>С 1963 по 1986 годы поистине можно назвать «золотым временем» для рязанцев. Надежда Николаевна Чумакова тогда занимала пост председателя Рязанского исполкома. В наши дни эта должность означает: мэр, чиновник, возглавляющий исполнительную и представительную власть.  Рязанцы до сих пор считают Надежду Николаевну лучшим градоначальником на все времена. </vt:lpstr>
      <vt:lpstr>1. Когда родилась Надежда Николаевна Чумакова?</vt:lpstr>
      <vt:lpstr>Презентация PowerPoint</vt:lpstr>
      <vt:lpstr>  </vt:lpstr>
      <vt:lpstr>2. В какой школе она училась?</vt:lpstr>
      <vt:lpstr>Презентация PowerPoint</vt:lpstr>
      <vt:lpstr>    </vt:lpstr>
      <vt:lpstr>3. В каком году Надежда Чумакова стала председателем Рязанского горисполкома?</vt:lpstr>
      <vt:lpstr>Презентация PowerPoint</vt:lpstr>
      <vt:lpstr>   </vt:lpstr>
      <vt:lpstr>4. Что построили в Рязани за годы её работы?</vt:lpstr>
      <vt:lpstr>Презентация PowerPoint</vt:lpstr>
      <vt:lpstr>  </vt:lpstr>
      <vt:lpstr>5. В каком году  был построен Центральный спортивный комплекс?</vt:lpstr>
      <vt:lpstr>Презентация PowerPoint</vt:lpstr>
      <vt:lpstr>   </vt:lpstr>
      <vt:lpstr>6. В каком году был построен цирк?</vt:lpstr>
      <vt:lpstr>Презентация PowerPoint</vt:lpstr>
      <vt:lpstr>  </vt:lpstr>
      <vt:lpstr>7. Какими наградами отмечен труд Надежды Николаевны Чумаковой?</vt:lpstr>
      <vt:lpstr>Презентация PowerPoint</vt:lpstr>
      <vt:lpstr>   </vt:lpstr>
      <vt:lpstr>8. В каком году Надежда Николаевна Чумакова закончила трудовой путь?</vt:lpstr>
      <vt:lpstr>Презентация PowerPoint</vt:lpstr>
      <vt:lpstr>  </vt:lpstr>
      <vt:lpstr>9. Когда скончалась  Надежда Николаевна Чумакова?</vt:lpstr>
      <vt:lpstr>Презентация PowerPoint</vt:lpstr>
      <vt:lpstr>  </vt:lpstr>
      <vt:lpstr>10. В каком году открыли  памятник Надежде Николаевне Чумаковой?</vt:lpstr>
      <vt:lpstr>Презентация PowerPoint</vt:lpstr>
      <vt:lpstr>  </vt:lpstr>
      <vt:lpstr>11. Как нарекли Надежду Чумакову рязанцы?</vt:lpstr>
      <vt:lpstr>Презентация PowerPoint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называют Дед Мороза в Америке?</dc:title>
  <cp:lastModifiedBy>Марина Васильевна Рогова</cp:lastModifiedBy>
  <cp:revision>113</cp:revision>
  <dcterms:modified xsi:type="dcterms:W3CDTF">2023-03-21T09:01:33Z</dcterms:modified>
</cp:coreProperties>
</file>